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57" r:id="rId3"/>
    <p:sldId id="267" r:id="rId4"/>
    <p:sldId id="272" r:id="rId5"/>
    <p:sldId id="273" r:id="rId6"/>
    <p:sldId id="274" r:id="rId7"/>
    <p:sldId id="271" r:id="rId8"/>
    <p:sldId id="275" r:id="rId9"/>
    <p:sldId id="270" r:id="rId10"/>
    <p:sldId id="276" r:id="rId11"/>
    <p:sldId id="260" r:id="rId12"/>
    <p:sldId id="269" r:id="rId13"/>
    <p:sldId id="277" r:id="rId14"/>
    <p:sldId id="264" r:id="rId15"/>
    <p:sldId id="266" r:id="rId16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4D"/>
    <a:srgbClr val="EF4130"/>
    <a:srgbClr val="006B33"/>
    <a:srgbClr val="F05A4E"/>
    <a:srgbClr val="72C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482" y="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453FF-FB22-4022-9D64-097343E738C0}" type="datetimeFigureOut">
              <a:rPr lang="ru-RU" smtClean="0"/>
              <a:pPr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C0DF-9B69-447E-86E6-57A0799BEA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Экоокна\Верстка\Буклет\КМ\ппк\foto.png"/>
          <p:cNvPicPr>
            <a:picLocks noChangeAspect="1" noChangeArrowheads="1"/>
          </p:cNvPicPr>
          <p:nvPr/>
        </p:nvPicPr>
        <p:blipFill>
          <a:blip r:embed="rId2" cstate="print"/>
          <a:srcRect t="22743" b="14151"/>
          <a:stretch>
            <a:fillRect/>
          </a:stretch>
        </p:blipFill>
        <p:spPr bwMode="auto">
          <a:xfrm>
            <a:off x="380968" y="371987"/>
            <a:ext cx="9358378" cy="39374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0968" y="4286256"/>
            <a:ext cx="9358378" cy="228601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8779" y="4929198"/>
            <a:ext cx="774474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dirty="0">
                <a:solidFill>
                  <a:schemeClr val="bg1"/>
                </a:solidFill>
              </a:rPr>
              <a:t>ПРОТИВОПОЖАРНОЕ ОСТЕКЛЕНИЕ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15082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Экоокна\Верстка\Буклет\КМ\ппк\витражи.jpg"/>
          <p:cNvPicPr>
            <a:picLocks noChangeAspect="1" noChangeArrowheads="1"/>
          </p:cNvPicPr>
          <p:nvPr/>
        </p:nvPicPr>
        <p:blipFill>
          <a:blip r:embed="rId2" cstate="print"/>
          <a:srcRect l="337" t="5239" r="1010" b="12383"/>
          <a:stretch>
            <a:fillRect/>
          </a:stretch>
        </p:blipFill>
        <p:spPr bwMode="auto">
          <a:xfrm>
            <a:off x="380086" y="642856"/>
            <a:ext cx="9216384" cy="5441779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</a:t>
            </a:r>
            <a:r>
              <a:rPr lang="ru-RU" sz="3300" dirty="0">
                <a:solidFill>
                  <a:schemeClr val="bg1"/>
                </a:solidFill>
              </a:rPr>
              <a:t>ВИТРАЖИ</a:t>
            </a:r>
            <a:endParaRPr lang="ru-RU" sz="3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2" descr="C:\Users\Пилосян\Desktop\ППК\ППК_буклет\Безымянный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44" y="1700808"/>
            <a:ext cx="3672408" cy="36724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89078" y="2281190"/>
            <a:ext cx="307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ПРОТИВОПОЖАРНЫЕ ВИТРАЖИ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Обеспечивают локализацию очага возгорания, не допускают его распространения в соседние помещения или с улицы в здание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Экоокна\Верстка\Буклет\Противопожарка\ППК\Ghtptynfwbz\IMAG0438.jpg"/>
          <p:cNvPicPr>
            <a:picLocks noChangeAspect="1" noChangeArrowheads="1"/>
          </p:cNvPicPr>
          <p:nvPr/>
        </p:nvPicPr>
        <p:blipFill>
          <a:blip r:embed="rId2" cstate="print"/>
          <a:srcRect l="23877" r="14326"/>
          <a:stretch>
            <a:fillRect/>
          </a:stretch>
        </p:blipFill>
        <p:spPr bwMode="auto">
          <a:xfrm>
            <a:off x="407945" y="1285860"/>
            <a:ext cx="5371510" cy="4798669"/>
          </a:xfrm>
          <a:prstGeom prst="rect">
            <a:avLst/>
          </a:prstGeom>
          <a:noFill/>
        </p:spPr>
      </p:pic>
      <p:pic>
        <p:nvPicPr>
          <p:cNvPr id="2051" name="Picture 3" descr="F:\Экоокна\Верстка\Буклет\Противопожарка\ППК\Ghtptynfwbz\IMAG0439.jpg"/>
          <p:cNvPicPr>
            <a:picLocks noChangeAspect="1" noChangeArrowheads="1"/>
          </p:cNvPicPr>
          <p:nvPr/>
        </p:nvPicPr>
        <p:blipFill>
          <a:blip r:embed="rId3" cstate="print"/>
          <a:srcRect l="13207" t="2047"/>
          <a:stretch>
            <a:fillRect/>
          </a:stretch>
        </p:blipFill>
        <p:spPr bwMode="auto">
          <a:xfrm>
            <a:off x="5869759" y="1285860"/>
            <a:ext cx="3618915" cy="4812926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КАТАЛОГ ОБЪЕКТОВ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Экоокна\Верстка\Буклет\Противопожарка\Фото\Транзу М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052736"/>
            <a:ext cx="3996301" cy="4896544"/>
          </a:xfrm>
          <a:prstGeom prst="rect">
            <a:avLst/>
          </a:prstGeom>
          <a:noFill/>
        </p:spPr>
      </p:pic>
      <p:pic>
        <p:nvPicPr>
          <p:cNvPr id="1027" name="Picture 3" descr="F:\Экоокна\Верстка\Буклет\Противопожарка\Фото\IMG_3604.JPG"/>
          <p:cNvPicPr>
            <a:picLocks noChangeAspect="1" noChangeArrowheads="1"/>
          </p:cNvPicPr>
          <p:nvPr/>
        </p:nvPicPr>
        <p:blipFill>
          <a:blip r:embed="rId3" cstate="print"/>
          <a:srcRect l="2983" r="33226"/>
          <a:stretch>
            <a:fillRect/>
          </a:stretch>
        </p:blipFill>
        <p:spPr bwMode="auto">
          <a:xfrm>
            <a:off x="4520952" y="1052736"/>
            <a:ext cx="5064989" cy="4886094"/>
          </a:xfrm>
          <a:prstGeom prst="rect">
            <a:avLst/>
          </a:prstGeom>
          <a:noFill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ea typeface="+mj-ea"/>
                <a:cs typeface="Arial" pitchFamily="34" charset="0"/>
              </a:rPr>
              <a:t>14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</a:rPr>
              <a:t>КАТАЛОГ ОБЪЕКТОВ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968" y="4286256"/>
            <a:ext cx="9358378" cy="228601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D:\Экоокна\Фото производство Аллюминий\Отобр\презент\IMG_1425.jpg"/>
          <p:cNvPicPr>
            <a:picLocks noChangeAspect="1" noChangeArrowheads="1"/>
          </p:cNvPicPr>
          <p:nvPr/>
        </p:nvPicPr>
        <p:blipFill>
          <a:blip r:embed="rId2" cstate="print"/>
          <a:srcRect t="6249" b="23747"/>
          <a:stretch>
            <a:fillRect/>
          </a:stretch>
        </p:blipFill>
        <p:spPr bwMode="auto">
          <a:xfrm>
            <a:off x="380969" y="357166"/>
            <a:ext cx="9358377" cy="40423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08779" y="4786322"/>
            <a:ext cx="7836569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dirty="0">
                <a:solidFill>
                  <a:schemeClr val="bg1"/>
                </a:solidFill>
              </a:rPr>
              <a:t>ПРОИЗВОДСТВО </a:t>
            </a:r>
          </a:p>
          <a:p>
            <a:r>
              <a:rPr lang="ru-RU" sz="3900" b="1" dirty="0">
                <a:solidFill>
                  <a:schemeClr val="bg1"/>
                </a:solidFill>
              </a:rPr>
              <a:t>СВЕТОПРОЗРАЧНЫХ КОНСТРУКЦИЙ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SVP1080-paricolare2-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1052736"/>
            <a:ext cx="4592687" cy="2285206"/>
          </a:xfrm>
          <a:prstGeom prst="rect">
            <a:avLst/>
          </a:prstGeom>
        </p:spPr>
      </p:pic>
      <p:pic>
        <p:nvPicPr>
          <p:cNvPr id="15" name="Рисунок 2" descr="Фото 4.jpg"/>
          <p:cNvPicPr>
            <a:picLocks noChangeAspect="1"/>
          </p:cNvPicPr>
          <p:nvPr/>
        </p:nvPicPr>
        <p:blipFill>
          <a:blip r:embed="rId3" cstate="print"/>
          <a:srcRect b="3599"/>
          <a:stretch>
            <a:fillRect/>
          </a:stretch>
        </p:blipFill>
        <p:spPr bwMode="auto">
          <a:xfrm>
            <a:off x="5167636" y="1052735"/>
            <a:ext cx="4428834" cy="228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стол.jpg"/>
          <p:cNvPicPr>
            <a:picLocks noChangeAspect="1"/>
          </p:cNvPicPr>
          <p:nvPr/>
        </p:nvPicPr>
        <p:blipFill>
          <a:blip r:embed="rId4" cstate="print"/>
          <a:srcRect t="3587" r="984" b="12555"/>
          <a:stretch>
            <a:fillRect/>
          </a:stretch>
        </p:blipFill>
        <p:spPr bwMode="auto">
          <a:xfrm>
            <a:off x="5167314" y="3433652"/>
            <a:ext cx="4449749" cy="247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IMG2969.JPG"/>
          <p:cNvPicPr>
            <a:picLocks noChangeAspect="1"/>
          </p:cNvPicPr>
          <p:nvPr/>
        </p:nvPicPr>
        <p:blipFill>
          <a:blip r:embed="rId5" cstate="print"/>
          <a:srcRect t="3782" r="945" b="10086"/>
          <a:stretch>
            <a:fillRect/>
          </a:stretch>
        </p:blipFill>
        <p:spPr bwMode="auto">
          <a:xfrm>
            <a:off x="344488" y="3449263"/>
            <a:ext cx="4599366" cy="247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9310694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ea typeface="+mj-ea"/>
                <a:cs typeface="Arial" pitchFamily="34" charset="0"/>
              </a:rPr>
              <a:t>17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ЦЕХ ОБРАБОТКИ СТЕКЛА</a:t>
            </a:r>
            <a:endParaRPr lang="ru-RU" sz="3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2480" y="5925941"/>
            <a:ext cx="9289032" cy="646331"/>
          </a:xfrm>
          <a:prstGeom prst="rect">
            <a:avLst/>
          </a:prstGeom>
        </p:spPr>
        <p:txBody>
          <a:bodyPr wrap="square" numCol="1" spcCol="288000">
            <a:spAutoFit/>
          </a:bodyPr>
          <a:lstStyle/>
          <a:p>
            <a:pPr algn="just"/>
            <a:r>
              <a:rPr lang="ru-RU" sz="1200" b="1" dirty="0">
                <a:solidFill>
                  <a:srgbClr val="00AE4D"/>
                </a:solidFill>
                <a:latin typeface="+mj-lt"/>
                <a:cs typeface="Arial" pitchFamily="34" charset="0"/>
              </a:rPr>
              <a:t>В настоящее время в новом здании монтируется автоматическая линия по производству до 70 000 кв.м </a:t>
            </a:r>
            <a:r>
              <a:rPr lang="ru-RU" sz="1200" b="1" dirty="0">
                <a:solidFill>
                  <a:srgbClr val="00AE4D"/>
                </a:solidFill>
                <a:cs typeface="Arial" pitchFamily="34" charset="0"/>
              </a:rPr>
              <a:t>в месяц </a:t>
            </a:r>
            <a:r>
              <a:rPr lang="ru-RU" sz="1200" b="1" dirty="0">
                <a:solidFill>
                  <a:srgbClr val="00AE4D"/>
                </a:solidFill>
                <a:latin typeface="+mj-lt"/>
                <a:cs typeface="Arial" pitchFamily="34" charset="0"/>
              </a:rPr>
              <a:t>типовых стеклопакетов</a:t>
            </a:r>
            <a:endParaRPr lang="ru-RU" sz="1200" b="1" dirty="0">
              <a:latin typeface="+mj-lt"/>
              <a:cs typeface="Arial" pitchFamily="34" charset="0"/>
            </a:endParaRPr>
          </a:p>
          <a:p>
            <a:pPr algn="just"/>
            <a:endParaRPr lang="ru-RU" sz="1200" dirty="0">
              <a:latin typeface="+mj-lt"/>
              <a:cs typeface="Arial" pitchFamily="34" charset="0"/>
            </a:endParaRPr>
          </a:p>
          <a:p>
            <a:pPr algn="just"/>
            <a:endParaRPr lang="ru-RU" sz="12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Экоокна\Фото производство Аллюминий\Отобр\презент\IMG_1422.jpg"/>
          <p:cNvPicPr>
            <a:picLocks noChangeAspect="1" noChangeArrowheads="1"/>
          </p:cNvPicPr>
          <p:nvPr/>
        </p:nvPicPr>
        <p:blipFill>
          <a:blip r:embed="rId2" cstate="print"/>
          <a:srcRect l="2470" t="1234" b="4935"/>
          <a:stretch>
            <a:fillRect/>
          </a:stretch>
        </p:blipFill>
        <p:spPr bwMode="auto">
          <a:xfrm>
            <a:off x="380968" y="3332930"/>
            <a:ext cx="4538654" cy="2687874"/>
          </a:xfrm>
          <a:prstGeom prst="rect">
            <a:avLst/>
          </a:prstGeom>
          <a:noFill/>
        </p:spPr>
      </p:pic>
      <p:pic>
        <p:nvPicPr>
          <p:cNvPr id="1028" name="Picture 4" descr="D:\Экоокна\Фото производство Аллюминий\Отобр\презент\IMG_1425.jpg"/>
          <p:cNvPicPr>
            <a:picLocks noChangeAspect="1" noChangeArrowheads="1"/>
          </p:cNvPicPr>
          <p:nvPr/>
        </p:nvPicPr>
        <p:blipFill>
          <a:blip r:embed="rId3" cstate="print"/>
          <a:srcRect t="4999" r="5002" b="12498"/>
          <a:stretch>
            <a:fillRect/>
          </a:stretch>
        </p:blipFill>
        <p:spPr bwMode="auto">
          <a:xfrm>
            <a:off x="5227985" y="1052736"/>
            <a:ext cx="4368485" cy="2160240"/>
          </a:xfrm>
          <a:prstGeom prst="rect">
            <a:avLst/>
          </a:prstGeom>
          <a:noFill/>
        </p:spPr>
      </p:pic>
      <p:pic>
        <p:nvPicPr>
          <p:cNvPr id="1029" name="Picture 5" descr="D:\Экоокна\Фото производство Аллюминий\Отобр\презент\IMG_1448.jpg"/>
          <p:cNvPicPr>
            <a:picLocks noChangeAspect="1" noChangeArrowheads="1"/>
          </p:cNvPicPr>
          <p:nvPr/>
        </p:nvPicPr>
        <p:blipFill>
          <a:blip r:embed="rId4" cstate="print"/>
          <a:srcRect t="2440" r="7320" b="4880"/>
          <a:stretch>
            <a:fillRect/>
          </a:stretch>
        </p:blipFill>
        <p:spPr bwMode="auto">
          <a:xfrm>
            <a:off x="5227985" y="3332491"/>
            <a:ext cx="4367874" cy="2688797"/>
          </a:xfrm>
          <a:prstGeom prst="rect">
            <a:avLst/>
          </a:prstGeom>
          <a:noFill/>
        </p:spPr>
      </p:pic>
      <p:pic>
        <p:nvPicPr>
          <p:cNvPr id="1026" name="Picture 2" descr="D:\Экоокна\Фото производство Аллюминий\Отобр\презент\IMG_1383.jpg"/>
          <p:cNvPicPr>
            <a:picLocks noChangeAspect="1" noChangeArrowheads="1"/>
          </p:cNvPicPr>
          <p:nvPr/>
        </p:nvPicPr>
        <p:blipFill>
          <a:blip r:embed="rId5" cstate="print"/>
          <a:srcRect l="2470" t="14806" b="3701"/>
          <a:stretch>
            <a:fillRect/>
          </a:stretch>
        </p:blipFill>
        <p:spPr bwMode="auto">
          <a:xfrm>
            <a:off x="380970" y="1052736"/>
            <a:ext cx="4538776" cy="216024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ea typeface="+mj-ea"/>
                <a:cs typeface="Arial" pitchFamily="34" charset="0"/>
              </a:rPr>
              <a:t>18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2406" y="285728"/>
            <a:ext cx="90011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2700" dirty="0">
                <a:solidFill>
                  <a:schemeClr val="bg1"/>
                </a:solidFill>
                <a:latin typeface="+mj-lt"/>
              </a:rPr>
              <a:t>ЦЕХ АЛЮМИНИЕВЫХ СВЕТОПРОЗРАЧНЫХ КОНСТРУКЦИЙ</a:t>
            </a:r>
            <a:endParaRPr lang="ru-RU" sz="27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0968" y="4929198"/>
            <a:ext cx="9215502" cy="1143008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3" descr="E:\Экоокна\Верстка\Буклет\КМ\ппк\Продукция.png"/>
          <p:cNvPicPr>
            <a:picLocks noChangeAspect="1" noChangeArrowheads="1"/>
          </p:cNvPicPr>
          <p:nvPr/>
        </p:nvPicPr>
        <p:blipFill>
          <a:blip r:embed="rId3" cstate="print"/>
          <a:srcRect r="4008" b="20748"/>
          <a:stretch>
            <a:fillRect/>
          </a:stretch>
        </p:blipFill>
        <p:spPr bwMode="auto">
          <a:xfrm>
            <a:off x="95216" y="71414"/>
            <a:ext cx="9482648" cy="481237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234534" y="5143512"/>
            <a:ext cx="7744749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900" b="1" dirty="0">
                <a:solidFill>
                  <a:schemeClr val="bg1"/>
                </a:solidFill>
              </a:rPr>
              <a:t>ПРОТИВОПОЖАРНОЕ ОСТЕКЛЕНИЕ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6496" y="2100196"/>
            <a:ext cx="176497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ПЕРЕГОРОДКИ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6496" y="4412431"/>
            <a:ext cx="23364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ОКОННЫЕ БЛОКИ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12840" y="4412431"/>
            <a:ext cx="176497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ВИТРАЖИ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57256" y="2143116"/>
            <a:ext cx="252410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ЗЕНИТНЫЕ</a:t>
            </a:r>
            <a:r>
              <a:rPr lang="ru-RU" sz="1900" b="1" dirty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ФОНАРИ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329264" y="4412431"/>
            <a:ext cx="176497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ДВЕРИ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Экоокна\Верстка\Буклет\Противопожарка\ППК\Ghtptynfwbz\IMG_14122012_132238.jpg"/>
          <p:cNvPicPr>
            <a:picLocks noChangeAspect="1" noChangeArrowheads="1"/>
          </p:cNvPicPr>
          <p:nvPr/>
        </p:nvPicPr>
        <p:blipFill>
          <a:blip r:embed="rId2" cstate="print"/>
          <a:srcRect l="3968" t="13570" r="35717" b="12816"/>
          <a:stretch>
            <a:fillRect/>
          </a:stretch>
        </p:blipFill>
        <p:spPr bwMode="auto">
          <a:xfrm>
            <a:off x="416496" y="1214422"/>
            <a:ext cx="3108716" cy="263369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6496" y="3786190"/>
            <a:ext cx="9217024" cy="231601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algn="just"/>
            <a:endParaRPr lang="ru-RU" sz="1550" dirty="0">
              <a:latin typeface="+mj-lt"/>
            </a:endParaRPr>
          </a:p>
          <a:p>
            <a:pPr algn="just"/>
            <a:r>
              <a:rPr lang="ru-RU" sz="1550" dirty="0">
                <a:latin typeface="+mj-lt"/>
              </a:rPr>
              <a:t>Обращаем Ваше внимание, что для обеспечения даже минимально нормированной огнестойкости E15 требуется применение специального </a:t>
            </a:r>
            <a:r>
              <a:rPr lang="ru-RU" sz="1550" dirty="0" err="1">
                <a:latin typeface="+mj-lt"/>
              </a:rPr>
              <a:t>пожаростойкого</a:t>
            </a:r>
            <a:r>
              <a:rPr lang="ru-RU" sz="1550" dirty="0">
                <a:latin typeface="+mj-lt"/>
              </a:rPr>
              <a:t> стекла. Любые комбинации архитектурных, безопасных и многослойных стекол не обеспечат даже минимальную нормированную огнестойкость. Такое окно в лабораторных условиях разрушится менее чем через 15 минут огневого воздействия,        </a:t>
            </a:r>
          </a:p>
          <a:p>
            <a:pPr algn="just"/>
            <a:r>
              <a:rPr lang="ru-RU" sz="1550" dirty="0">
                <a:latin typeface="+mj-lt"/>
              </a:rPr>
              <a:t>а интенсивность горения резко увеличится.</a:t>
            </a:r>
          </a:p>
          <a:p>
            <a:pPr algn="just">
              <a:spcBef>
                <a:spcPts val="600"/>
              </a:spcBef>
            </a:pPr>
            <a:r>
              <a:rPr lang="ru-RU" sz="1550" dirty="0">
                <a:solidFill>
                  <a:srgbClr val="00AE4D"/>
                </a:solidFill>
                <a:latin typeface="+mj-lt"/>
              </a:rPr>
              <a:t>Изготавливаем противопожарные окна по самым современным технологиям из алюминиевых </a:t>
            </a:r>
            <a:r>
              <a:rPr lang="ru-RU" sz="1550" dirty="0" err="1">
                <a:solidFill>
                  <a:srgbClr val="00AE4D"/>
                </a:solidFill>
                <a:latin typeface="+mj-lt"/>
              </a:rPr>
              <a:t>пожаростойких</a:t>
            </a:r>
            <a:r>
              <a:rPr lang="ru-RU" sz="1550" dirty="0">
                <a:solidFill>
                  <a:srgbClr val="00AE4D"/>
                </a:solidFill>
                <a:latin typeface="+mj-lt"/>
              </a:rPr>
              <a:t> систем ведущих европейских и российских производителей и европейского стекла высшей категории качества огнестойкостью от Е15 до </a:t>
            </a:r>
            <a:r>
              <a:rPr lang="en-US" sz="1550" dirty="0">
                <a:solidFill>
                  <a:srgbClr val="00AE4D"/>
                </a:solidFill>
                <a:latin typeface="+mj-lt"/>
              </a:rPr>
              <a:t>E60 (EIW – </a:t>
            </a:r>
            <a:r>
              <a:rPr lang="ru-RU" sz="1550" dirty="0">
                <a:solidFill>
                  <a:srgbClr val="00AE4D"/>
                </a:solidFill>
                <a:latin typeface="+mj-lt"/>
              </a:rPr>
              <a:t>по заказу).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ОКОННЫЕ БЛОКИ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72880" y="1196752"/>
            <a:ext cx="572359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dirty="0">
                <a:solidFill>
                  <a:srgbClr val="00AE4D"/>
                </a:solidFill>
                <a:latin typeface="+mj-lt"/>
              </a:rPr>
              <a:t>ЗАДАЧА ПРОТИВОПОЖАРНОГО ОКНА </a:t>
            </a:r>
            <a:r>
              <a:rPr lang="ru-RU" sz="1550" dirty="0">
                <a:latin typeface="+mj-lt"/>
              </a:rPr>
              <a:t>– предотвратить распространение пожара из одного помещения в другое через улицу, а также защитить помещение от пожара снаружи. Противопожарные окна (и витражи) позволяют уменьшить ущерб и тяжесть последствий от возникшего пожара вследствие сохранения своей целостности (показатель Е). В течение заданного периода времени </a:t>
            </a:r>
            <a:r>
              <a:rPr lang="ru-RU" sz="1550" dirty="0">
                <a:latin typeface="Arial" pitchFamily="34" charset="0"/>
                <a:cs typeface="Arial" pitchFamily="34" charset="0"/>
              </a:rPr>
              <a:t>(Е15-Е60) </a:t>
            </a:r>
            <a:r>
              <a:rPr lang="ru-RU" sz="1550" dirty="0">
                <a:latin typeface="+mj-lt"/>
              </a:rPr>
              <a:t>они обеспечивают защиту от доступа пламени и притока свежего кислорода в помещение, что позволяет обеспечить безопасную эвакуацию, сохранить имущество, а в некоторых случаях даже обеспечить </a:t>
            </a:r>
            <a:r>
              <a:rPr lang="ru-RU" sz="1550" dirty="0" err="1">
                <a:latin typeface="+mj-lt"/>
              </a:rPr>
              <a:t>самозатухание</a:t>
            </a:r>
            <a:r>
              <a:rPr lang="ru-RU" sz="1550" dirty="0">
                <a:latin typeface="+mj-lt"/>
              </a:rPr>
              <a:t> очага возгорания.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</a:t>
            </a:r>
          </a:p>
        </p:txBody>
      </p:sp>
      <p:pic>
        <p:nvPicPr>
          <p:cNvPr id="1026" name="Picture 2" descr="E:\Экоокна\Верстка\Буклет\Противопожарка\Фото\IMG_4247a.jpg"/>
          <p:cNvPicPr>
            <a:picLocks noChangeAspect="1" noChangeArrowheads="1"/>
          </p:cNvPicPr>
          <p:nvPr/>
        </p:nvPicPr>
        <p:blipFill>
          <a:blip r:embed="rId3" cstate="print"/>
          <a:srcRect b="9049"/>
          <a:stretch>
            <a:fillRect/>
          </a:stretch>
        </p:blipFill>
        <p:spPr bwMode="auto">
          <a:xfrm>
            <a:off x="380967" y="160087"/>
            <a:ext cx="9215503" cy="592638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ОКОННЫЕ БЛОКИ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016896" y="5445224"/>
            <a:ext cx="5400600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Федеральный научно-клинический центр детской гематологии,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онкологии и иммунологии им. Д. Рогачева, г. Москва, 2011 г.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2" descr="C:\Users\Пилосян\Desktop\ППК\ППК_буклет\Безымянный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44" y="1916830"/>
            <a:ext cx="3672408" cy="367241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136576" y="2424066"/>
            <a:ext cx="30718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ПРОТИВОПОЖАРНОЕ ОКНО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Помогает предотвратить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распространение пожара из одного помещения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в другое через улицу,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а также защитить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помещение от пожара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снаружи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88" y="3214686"/>
            <a:ext cx="9217024" cy="2893100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algn="just"/>
            <a:r>
              <a:rPr lang="ru-RU" sz="1200" dirty="0">
                <a:latin typeface="+mj-lt"/>
              </a:rPr>
              <a:t>Помимо основных требований по пожарным нормативам к противопожарным остекленным дверям могут предъявляться самые разные дополнительные требования. Иногда противопожарные двери работают как обычные </a:t>
            </a:r>
            <a:r>
              <a:rPr lang="ru-RU" sz="1200" dirty="0" err="1">
                <a:latin typeface="+mj-lt"/>
              </a:rPr>
              <a:t>светопрозрачные</a:t>
            </a:r>
            <a:r>
              <a:rPr lang="ru-RU" sz="1200" dirty="0">
                <a:latin typeface="+mj-lt"/>
              </a:rPr>
              <a:t> двери и неотличимы от них по внешнему виду. Иногда - служат элементом сложной системы доступа и эвакуации - подключаются к системам СКУД, пожарным датчикам, комплектуются электромагнитными или электромеханическими замками и сложными системами закрывания, которые могут обеспечивать эксплуатацию двери в открытом положении и её автоматическое закрывание в случае пожара. Часто противопожарные двери дополняются </a:t>
            </a:r>
            <a:r>
              <a:rPr lang="ru-RU" sz="1200" dirty="0" err="1">
                <a:latin typeface="+mj-lt"/>
              </a:rPr>
              <a:t>антипаниковой</a:t>
            </a:r>
            <a:r>
              <a:rPr lang="ru-RU" sz="1200" dirty="0">
                <a:latin typeface="+mj-lt"/>
              </a:rPr>
              <a:t> ручкой для безопасной эвакуации или выпадающим порогом, не мешающим провозить тележки и коляски малоподвижных групп населения, что актуально для больниц и зданий с большой проходимостью.</a:t>
            </a:r>
          </a:p>
          <a:p>
            <a:pPr algn="just"/>
            <a:r>
              <a:rPr lang="ru-RU" sz="1200" dirty="0">
                <a:latin typeface="+mj-lt"/>
              </a:rPr>
              <a:t>Наиболее частые места использования противопожарных дверей – двери в лифтовые холлы и на эвакуационные лестницы, выходы в коридоры, по которым проходят пути эвакуации, установка в проемы противопожарных преград, разделяющих здание на противопожарные отсеки.</a:t>
            </a:r>
          </a:p>
          <a:p>
            <a:pPr algn="just"/>
            <a:r>
              <a:rPr lang="ru-RU" sz="1550" dirty="0">
                <a:latin typeface="PF DinDisplay Pro" pitchFamily="2" charset="0"/>
              </a:rPr>
              <a:t> </a:t>
            </a:r>
          </a:p>
          <a:p>
            <a:pPr algn="just"/>
            <a:r>
              <a:rPr lang="ru-RU" sz="1550" dirty="0">
                <a:solidFill>
                  <a:srgbClr val="00AE4D"/>
                </a:solidFill>
              </a:rPr>
              <a:t>Выпускаем современные противопожарные двери огнестойкостью от </a:t>
            </a:r>
            <a:r>
              <a:rPr lang="en-US" sz="1550" dirty="0">
                <a:solidFill>
                  <a:srgbClr val="00AE4D"/>
                </a:solidFill>
              </a:rPr>
              <a:t>EIW15 </a:t>
            </a:r>
            <a:r>
              <a:rPr lang="ru-RU" sz="1550" dirty="0">
                <a:solidFill>
                  <a:srgbClr val="00AE4D"/>
                </a:solidFill>
              </a:rPr>
              <a:t>до EIW60</a:t>
            </a:r>
            <a:r>
              <a:rPr lang="en-US" sz="1550" dirty="0">
                <a:solidFill>
                  <a:srgbClr val="00AE4D"/>
                </a:solidFill>
              </a:rPr>
              <a:t> </a:t>
            </a:r>
            <a:r>
              <a:rPr lang="ru-RU" sz="1550" dirty="0">
                <a:solidFill>
                  <a:srgbClr val="00AE4D"/>
                </a:solidFill>
              </a:rPr>
              <a:t>с полным или частичным остеклением (</a:t>
            </a:r>
            <a:r>
              <a:rPr lang="en-US" sz="1550" dirty="0">
                <a:solidFill>
                  <a:srgbClr val="00AE4D"/>
                </a:solidFill>
              </a:rPr>
              <a:t>EIWS – </a:t>
            </a:r>
            <a:r>
              <a:rPr lang="ru-RU" sz="1550" dirty="0">
                <a:solidFill>
                  <a:srgbClr val="00AE4D"/>
                </a:solidFill>
              </a:rPr>
              <a:t>по заказу) с любым типом фурнитуры.</a:t>
            </a:r>
          </a:p>
          <a:p>
            <a:pPr algn="just"/>
            <a:r>
              <a:rPr lang="ru-RU" sz="1550" dirty="0">
                <a:solidFill>
                  <a:srgbClr val="00AE4D"/>
                </a:solidFill>
              </a:rPr>
              <a:t>Двери выпускаются с одинарным остеклением или со стеклопакетом для наружного применения.</a:t>
            </a:r>
          </a:p>
        </p:txBody>
      </p:sp>
      <p:pic>
        <p:nvPicPr>
          <p:cNvPr id="3" name="Picture 2" descr="F:\Экоокна\Верстка\Буклет\Противопожарка\Фото\IMG_6167.jpg"/>
          <p:cNvPicPr>
            <a:picLocks noChangeAspect="1" noChangeArrowheads="1"/>
          </p:cNvPicPr>
          <p:nvPr/>
        </p:nvPicPr>
        <p:blipFill>
          <a:blip r:embed="rId2" cstate="print"/>
          <a:srcRect l="24915" t="42863" r="24915" b="8096"/>
          <a:stretch>
            <a:fillRect/>
          </a:stretch>
        </p:blipFill>
        <p:spPr bwMode="auto">
          <a:xfrm>
            <a:off x="416496" y="1214422"/>
            <a:ext cx="2969447" cy="1894561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ea typeface="+mj-ea"/>
                <a:cs typeface="Arial" pitchFamily="34" charset="0"/>
              </a:rPr>
              <a:t>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</a:t>
            </a:r>
            <a:r>
              <a:rPr lang="ru-RU" sz="33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3300" dirty="0">
                <a:solidFill>
                  <a:schemeClr val="bg1"/>
                </a:solidFill>
                <a:latin typeface="+mj-lt"/>
              </a:rPr>
              <a:t>ОСТЕКЛЕННЫЕ ДВЕРИ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00872" y="1181070"/>
            <a:ext cx="572416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dirty="0">
                <a:solidFill>
                  <a:srgbClr val="00AE4D"/>
                </a:solidFill>
                <a:latin typeface="+mj-lt"/>
              </a:rPr>
              <a:t>ПРОТИВОПОЖАРНЫЕ ОСТЕКЛЕННЫЕ ДВЕРИ  ДОЛЖНЫ ОБЕСПЕЧИТЬ БЕЗОПАСНУЮ ЭВАКУАЦИЮ ЛЮДЕЙ</a:t>
            </a:r>
            <a:r>
              <a:rPr lang="ru-RU" sz="1550" dirty="0">
                <a:latin typeface="+mj-lt"/>
              </a:rPr>
              <a:t>, а при возрастании температуры – стать непреодолимой преградой не только огню, но и тепловому потоку. Поэтому и наружные, и внутренние двери должны соответствовать показателям </a:t>
            </a:r>
            <a:r>
              <a:rPr lang="ru-RU" sz="1550" dirty="0">
                <a:latin typeface="Arial" pitchFamily="34" charset="0"/>
                <a:cs typeface="Arial" pitchFamily="34" charset="0"/>
              </a:rPr>
              <a:t>EIW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dirty="0">
                <a:latin typeface="+mj-lt"/>
              </a:rPr>
              <a:t>или</a:t>
            </a:r>
            <a:r>
              <a:rPr lang="ru-RU" sz="1550" dirty="0">
                <a:latin typeface="PF DinDisplay Pro" pitchFamily="2" charset="0"/>
              </a:rPr>
              <a:t> </a:t>
            </a:r>
            <a:r>
              <a:rPr lang="ru-RU" sz="1550" dirty="0">
                <a:latin typeface="Arial" pitchFamily="34" charset="0"/>
                <a:cs typeface="Arial" pitchFamily="34" charset="0"/>
              </a:rPr>
              <a:t>EIWS</a:t>
            </a:r>
            <a:r>
              <a:rPr lang="ru-RU" sz="15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50" dirty="0">
                <a:latin typeface="+mj-lt"/>
                <a:cs typeface="Times New Roman" pitchFamily="18" charset="0"/>
              </a:rPr>
              <a:t>(</a:t>
            </a:r>
            <a:r>
              <a:rPr lang="en-US" sz="1550" dirty="0">
                <a:latin typeface="+mj-lt"/>
                <a:cs typeface="Times New Roman" pitchFamily="18" charset="0"/>
              </a:rPr>
              <a:t>S – </a:t>
            </a:r>
            <a:r>
              <a:rPr lang="ru-RU" sz="1550" dirty="0" err="1">
                <a:latin typeface="+mj-lt"/>
              </a:rPr>
              <a:t>дымогазонепроницаемость</a:t>
            </a:r>
            <a:r>
              <a:rPr lang="en-US" sz="1550" dirty="0">
                <a:latin typeface="+mj-lt"/>
              </a:rPr>
              <a:t>)</a:t>
            </a:r>
            <a:r>
              <a:rPr lang="ru-RU" sz="1550" dirty="0"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Экоокна\Верстка\Буклет\КМ\ппк\5_big.jpg"/>
          <p:cNvPicPr>
            <a:picLocks noChangeAspect="1" noChangeArrowheads="1"/>
          </p:cNvPicPr>
          <p:nvPr/>
        </p:nvPicPr>
        <p:blipFill>
          <a:blip r:embed="rId2" cstate="print"/>
          <a:srcRect t="4102"/>
          <a:stretch>
            <a:fillRect/>
          </a:stretch>
        </p:blipFill>
        <p:spPr bwMode="auto">
          <a:xfrm>
            <a:off x="380968" y="209131"/>
            <a:ext cx="9215502" cy="5891615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2406" y="25706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</a:t>
            </a:r>
            <a:r>
              <a:rPr lang="ru-RU" sz="3300" dirty="0">
                <a:solidFill>
                  <a:schemeClr val="bg1"/>
                </a:solidFill>
              </a:rPr>
              <a:t>ДВЕРИ</a:t>
            </a:r>
            <a:endParaRPr lang="ru-RU" sz="3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2" descr="C:\Users\Пилосян\Desktop\ППК\ППК_буклет\Безымянный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544" y="1772816"/>
            <a:ext cx="3672408" cy="36724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52472" y="2209752"/>
            <a:ext cx="3429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ПРОТИВОПОЖАРНЫЕ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ДВЕРИ 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Обеспечивают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безопасную эвакуацию людей,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а при возрастании температуры – служат непреодолимой преградой не только огню, но и тепловому потоку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88" y="3286125"/>
            <a:ext cx="9145016" cy="3218830"/>
          </a:xfrm>
          <a:prstGeom prst="rect">
            <a:avLst/>
          </a:prstGeom>
        </p:spPr>
        <p:txBody>
          <a:bodyPr wrap="square" numCol="1" spcCol="288000">
            <a:spAutoFit/>
          </a:bodyPr>
          <a:lstStyle/>
          <a:p>
            <a:pPr algn="just"/>
            <a:r>
              <a:rPr lang="ru-RU" sz="1200" dirty="0">
                <a:latin typeface="+mj-lt"/>
              </a:rPr>
              <a:t>Противопожарные перегородки чаще всего используются в проемах противопожарных преград, разделяющих здание на отдельные пожарные отсеки, эвакуационных коридорах и лифтовых холлах, отделяют эвакуационные лестницы, а также в ограждениях атриумов для предотвращения возможного распространения пожара и теплового потока с этажа на этаж. </a:t>
            </a:r>
          </a:p>
          <a:p>
            <a:pPr algn="just"/>
            <a:r>
              <a:rPr lang="ru-RU" sz="1200" dirty="0">
                <a:latin typeface="+mj-lt"/>
              </a:rPr>
              <a:t>Российский производитель, использующий в своем производстве алюминиевые системы, изначально разрабатываемые как противопожарные ведущими российскими и европейскими производителями.</a:t>
            </a:r>
          </a:p>
          <a:p>
            <a:pPr algn="just">
              <a:spcBef>
                <a:spcPts val="300"/>
              </a:spcBef>
            </a:pPr>
            <a:r>
              <a:rPr lang="ru-RU" sz="1200" dirty="0">
                <a:latin typeface="+mj-lt"/>
              </a:rPr>
              <a:t>Мы – компания, участвующая в разработке и доработке противопожарных систем таких производителей как </a:t>
            </a:r>
            <a:r>
              <a:rPr lang="ru-RU" sz="1200" dirty="0">
                <a:latin typeface="+mj-lt"/>
                <a:cs typeface="Times New Roman" pitchFamily="18" charset="0"/>
              </a:rPr>
              <a:t>«СИАЛ» и «ALUTECH»</a:t>
            </a:r>
            <a:r>
              <a:rPr lang="en-US" sz="1200" dirty="0">
                <a:latin typeface="+mj-lt"/>
                <a:cs typeface="Times New Roman" pitchFamily="18" charset="0"/>
              </a:rPr>
              <a:t> </a:t>
            </a:r>
            <a:r>
              <a:rPr lang="ru-RU" sz="1200" dirty="0">
                <a:latin typeface="+mj-lt"/>
              </a:rPr>
              <a:t>и осуществившая с каждым из них совместные испытания. Также наша компания является </a:t>
            </a:r>
            <a:r>
              <a:rPr lang="ru-RU" sz="1200" dirty="0" err="1">
                <a:latin typeface="+mj-lt"/>
              </a:rPr>
              <a:t>премиум-партнером</a:t>
            </a:r>
            <a:r>
              <a:rPr lang="ru-RU" sz="1200" dirty="0">
                <a:latin typeface="+mj-lt"/>
              </a:rPr>
              <a:t> компании </a:t>
            </a:r>
            <a:r>
              <a:rPr lang="en-US" sz="1200" dirty="0">
                <a:latin typeface="+mj-lt"/>
                <a:cs typeface="Times New Roman" pitchFamily="18" charset="0"/>
              </a:rPr>
              <a:t>SCHUECO </a:t>
            </a:r>
            <a:r>
              <a:rPr lang="ru-RU" sz="1200" dirty="0">
                <a:latin typeface="+mj-lt"/>
                <a:cs typeface="Times New Roman" pitchFamily="18" charset="0"/>
              </a:rPr>
              <a:t>и работает с системами этого мирового производителя</a:t>
            </a:r>
            <a:r>
              <a:rPr lang="ru-RU" sz="1200" dirty="0">
                <a:latin typeface="+mj-lt"/>
              </a:rPr>
              <a:t>. В качестве </a:t>
            </a:r>
            <a:r>
              <a:rPr lang="ru-RU" sz="1200" dirty="0" err="1">
                <a:latin typeface="+mj-lt"/>
              </a:rPr>
              <a:t>пожаростойкого</a:t>
            </a:r>
            <a:r>
              <a:rPr lang="ru-RU" sz="1200" dirty="0">
                <a:latin typeface="+mj-lt"/>
              </a:rPr>
              <a:t> стекла для всех своих конструкций мы используем стекло </a:t>
            </a:r>
            <a:r>
              <a:rPr lang="en-US" sz="1200" dirty="0">
                <a:latin typeface="+mj-lt"/>
              </a:rPr>
              <a:t>FIRESWIS FOAM </a:t>
            </a:r>
            <a:r>
              <a:rPr lang="ru-RU" sz="1200" dirty="0">
                <a:latin typeface="+mj-lt"/>
              </a:rPr>
              <a:t>лучшего европейского производителя – швейцарской компании </a:t>
            </a:r>
            <a:r>
              <a:rPr lang="en-US" sz="1200" dirty="0" err="1">
                <a:latin typeface="+mj-lt"/>
                <a:cs typeface="Times New Roman" pitchFamily="18" charset="0"/>
              </a:rPr>
              <a:t>GlasTroesch</a:t>
            </a:r>
            <a:r>
              <a:rPr lang="ru-RU" sz="1200" dirty="0">
                <a:latin typeface="+mj-lt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dirty="0">
                <a:latin typeface="+mj-lt"/>
              </a:rPr>
              <a:t>Наши технические решения позволяют изготовить перегородки любой высоты и конфигурации, полностью или частично остекленные, в том числе с эркерными поворотами, безрамными стыками стекол и монтажом как на черновой, так и на чистый пол. Нами также в комплексе выполняются работы по огнестойкой зашивке пространства над подвесным потолком.</a:t>
            </a:r>
          </a:p>
          <a:p>
            <a:pPr algn="just">
              <a:spcBef>
                <a:spcPts val="400"/>
              </a:spcBef>
            </a:pPr>
            <a:r>
              <a:rPr lang="ru-RU" sz="1550" dirty="0">
                <a:solidFill>
                  <a:srgbClr val="00AE4D"/>
                </a:solidFill>
              </a:rPr>
              <a:t>Изготавливаем противопожарные перегородки с полным или частичным остеклением, а также </a:t>
            </a:r>
            <a:r>
              <a:rPr lang="ru-RU" sz="1550" dirty="0" err="1">
                <a:solidFill>
                  <a:srgbClr val="00AE4D"/>
                </a:solidFill>
              </a:rPr>
              <a:t>безимпостные</a:t>
            </a:r>
            <a:r>
              <a:rPr lang="ru-RU" sz="1550" dirty="0">
                <a:solidFill>
                  <a:srgbClr val="00AE4D"/>
                </a:solidFill>
              </a:rPr>
              <a:t> перегородки огнестойкостью от </a:t>
            </a:r>
            <a:r>
              <a:rPr lang="en-US" sz="1550" dirty="0">
                <a:solidFill>
                  <a:srgbClr val="00AE4D"/>
                </a:solidFill>
              </a:rPr>
              <a:t>EIW15 </a:t>
            </a:r>
            <a:r>
              <a:rPr lang="ru-RU" sz="1550" dirty="0">
                <a:solidFill>
                  <a:srgbClr val="00AE4D"/>
                </a:solidFill>
              </a:rPr>
              <a:t>до </a:t>
            </a:r>
            <a:r>
              <a:rPr lang="en-US" sz="1550" dirty="0">
                <a:solidFill>
                  <a:srgbClr val="00AE4D"/>
                </a:solidFill>
              </a:rPr>
              <a:t>EIW60.</a:t>
            </a:r>
            <a:endParaRPr lang="ru-RU" sz="1550" dirty="0"/>
          </a:p>
          <a:p>
            <a:pPr algn="just"/>
            <a:endParaRPr lang="ru-RU" sz="1200" dirty="0">
              <a:latin typeface="PF DinDisplay Pro" pitchFamily="2" charset="0"/>
            </a:endParaRPr>
          </a:p>
          <a:p>
            <a:pPr algn="just"/>
            <a:endParaRPr lang="ru-RU" sz="1200" dirty="0">
              <a:latin typeface="PF DinDisplay Pro" pitchFamily="2" charset="0"/>
            </a:endParaRPr>
          </a:p>
        </p:txBody>
      </p:sp>
      <p:pic>
        <p:nvPicPr>
          <p:cNvPr id="7170" name="Picture 2" descr="E:\Экоокна\Верстка\Буклет\Противопожарка\ППК\702_original.jpg"/>
          <p:cNvPicPr>
            <a:picLocks noChangeAspect="1" noChangeArrowheads="1"/>
          </p:cNvPicPr>
          <p:nvPr/>
        </p:nvPicPr>
        <p:blipFill>
          <a:blip r:embed="rId2" cstate="print"/>
          <a:srcRect t="2193" r="18924" b="2193"/>
          <a:stretch>
            <a:fillRect/>
          </a:stretch>
        </p:blipFill>
        <p:spPr bwMode="auto">
          <a:xfrm>
            <a:off x="416496" y="1142984"/>
            <a:ext cx="2886321" cy="2087415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9596" y="285728"/>
            <a:ext cx="86439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ПЕРЕГОРОДКИ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00872" y="1124744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AE4D"/>
                </a:solidFill>
                <a:latin typeface="+mj-lt"/>
              </a:rPr>
              <a:t>ПРОТИВОПОЖАРНЫЕ ОСТЕКЛЕННЫЕ И ЧАСТИЧНО ОСТЕКЛЕННЫЕ ПЕРЕГОРОДКИ </a:t>
            </a:r>
            <a:r>
              <a:rPr lang="ru-RU" dirty="0">
                <a:latin typeface="+mj-lt"/>
              </a:rPr>
              <a:t>призваны разделить пространство внутри помещения на пожарные отсеки и обеспечить безопасную эвакуацию людей, сохранив возможность прохождения света и визуальную целостность общего пространства.  Требования </a:t>
            </a:r>
            <a:r>
              <a:rPr lang="en-US" dirty="0">
                <a:latin typeface="+mj-lt"/>
              </a:rPr>
              <a:t> - </a:t>
            </a:r>
            <a:r>
              <a:rPr lang="ru-RU" dirty="0">
                <a:latin typeface="+mj-lt"/>
              </a:rPr>
              <a:t>от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EIW15</a:t>
            </a:r>
            <a:r>
              <a:rPr lang="en-US" dirty="0">
                <a:latin typeface="PF DinDisplay Pro" pitchFamily="2" charset="0"/>
              </a:rPr>
              <a:t> </a:t>
            </a:r>
            <a:r>
              <a:rPr lang="ru-RU" dirty="0">
                <a:latin typeface="PF DinDisplay Pro" pitchFamily="2" charset="0"/>
              </a:rPr>
              <a:t>до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EIW60.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:\Экоокна\Верстка\Буклет\Противопожарка\ППК\702_original.jpg"/>
          <p:cNvPicPr>
            <a:picLocks noChangeAspect="1" noChangeArrowheads="1"/>
          </p:cNvPicPr>
          <p:nvPr/>
        </p:nvPicPr>
        <p:blipFill>
          <a:blip r:embed="rId2" cstate="print"/>
          <a:srcRect l="726" t="17498"/>
          <a:stretch>
            <a:fillRect/>
          </a:stretch>
        </p:blipFill>
        <p:spPr bwMode="auto">
          <a:xfrm>
            <a:off x="376988" y="988607"/>
            <a:ext cx="9219482" cy="5089926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Arial" pitchFamily="34" charset="0"/>
                <a:ea typeface="+mj-ea"/>
                <a:cs typeface="Arial" pitchFamily="34" charset="0"/>
              </a:rPr>
              <a:t>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2406" y="25706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</a:t>
            </a:r>
            <a:r>
              <a:rPr lang="ru-RU" sz="3300" dirty="0">
                <a:solidFill>
                  <a:schemeClr val="bg1"/>
                </a:solidFill>
              </a:rPr>
              <a:t>ПЕРЕГОРОДКИ</a:t>
            </a:r>
            <a:endParaRPr lang="ru-RU" sz="3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098" name="Picture 2" descr="C:\Users\Пилосян\Desktop\ППК\ППК_буклет\Безымянный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1484782"/>
            <a:ext cx="4032448" cy="40324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81629" y="2066877"/>
            <a:ext cx="3786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ПРОТИВОПОЖАРНЫЕ ПЕРЕГОРОДКИ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</a:rPr>
              <a:t>Разделяют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пространство внутри помещения на пожарные отсеки и обеспечивают безопасную эвакуацию людей, сохранив возможность прохождения света и визуальную целостность общего пространства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4488" y="3276329"/>
            <a:ext cx="9241503" cy="2764859"/>
          </a:xfrm>
          <a:prstGeom prst="rect">
            <a:avLst/>
          </a:prstGeom>
        </p:spPr>
        <p:txBody>
          <a:bodyPr wrap="square" numCol="1" spcCol="252000">
            <a:spAutoFit/>
          </a:bodyPr>
          <a:lstStyle/>
          <a:p>
            <a:pPr algn="just"/>
            <a:r>
              <a:rPr lang="ru-RU" sz="1130" dirty="0">
                <a:latin typeface="+mj-lt"/>
              </a:rPr>
              <a:t>Т.к. главным критерием пожарной безопасности, применяемым для наружных конструкций, является сохранение целостности (показатель </a:t>
            </a:r>
            <a:r>
              <a:rPr lang="en-US" sz="1130" dirty="0">
                <a:latin typeface="+mj-lt"/>
                <a:cs typeface="Times New Roman" pitchFamily="18" charset="0"/>
              </a:rPr>
              <a:t>E</a:t>
            </a:r>
            <a:r>
              <a:rPr lang="en-US" sz="1130" dirty="0">
                <a:latin typeface="+mj-lt"/>
              </a:rPr>
              <a:t>)</a:t>
            </a:r>
            <a:r>
              <a:rPr lang="ru-RU" sz="1130" dirty="0">
                <a:latin typeface="+mj-lt"/>
              </a:rPr>
              <a:t>, то главное внимание при их разработке и проектировании следует уделить именно сохранению их целостности при огневом воздействии, не учитывая ненормируемые для наружных конструкций показатели изоляции теплового потока.</a:t>
            </a:r>
          </a:p>
          <a:p>
            <a:pPr algn="just"/>
            <a:r>
              <a:rPr lang="ru-RU" sz="1130" dirty="0">
                <a:latin typeface="+mj-lt"/>
              </a:rPr>
              <a:t>Самым оптимальным по соотношению цена/качество вариантом изготовления противопожарных витражей является использование стандартных алюминиевых систем любого из производителей с проведением с ними комплекса противопожарных мероприятий, обеспечивающих стойкость конструкции к высоким температурам, а также обязательное использование </a:t>
            </a:r>
            <a:r>
              <a:rPr lang="ru-RU" sz="1130" dirty="0" err="1">
                <a:latin typeface="+mj-lt"/>
              </a:rPr>
              <a:t>пожаростойкого</a:t>
            </a:r>
            <a:r>
              <a:rPr lang="ru-RU" sz="1130" dirty="0">
                <a:latin typeface="+mj-lt"/>
              </a:rPr>
              <a:t> стекла.</a:t>
            </a:r>
          </a:p>
          <a:p>
            <a:pPr algn="just">
              <a:spcBef>
                <a:spcPts val="500"/>
              </a:spcBef>
            </a:pPr>
            <a:r>
              <a:rPr lang="ru-RU" sz="1130" dirty="0">
                <a:latin typeface="+mj-lt"/>
              </a:rPr>
              <a:t>Мероприятиями, проводимыми с  системой в зависимости от требуемой огнестойкости являются:</a:t>
            </a:r>
          </a:p>
          <a:p>
            <a:pPr marL="85725" lvl="0" indent="-85725" algn="just">
              <a:buClr>
                <a:srgbClr val="EF4130"/>
              </a:buClr>
              <a:buFont typeface="Arial" pitchFamily="34" charset="0"/>
              <a:buChar char="•"/>
            </a:pPr>
            <a:r>
              <a:rPr lang="ru-RU" sz="1130" dirty="0">
                <a:latin typeface="+mj-lt"/>
              </a:rPr>
              <a:t>усиление несущих элементов (стоек и ригелей) стальными сердечниками с защитой их специальным </a:t>
            </a:r>
            <a:r>
              <a:rPr lang="ru-RU" sz="1130" dirty="0" err="1">
                <a:latin typeface="+mj-lt"/>
              </a:rPr>
              <a:t>терморасширяющимся</a:t>
            </a:r>
            <a:r>
              <a:rPr lang="ru-RU" sz="1130" dirty="0">
                <a:latin typeface="+mj-lt"/>
              </a:rPr>
              <a:t> составом. В нашем техническом решении используется оцинкованный незамкнутый сердечник, который более предпочтителен, чем традиционный сердечник из черного металла, по стойкости к коррозии и </a:t>
            </a:r>
            <a:r>
              <a:rPr lang="ru-RU" sz="1130" dirty="0" err="1">
                <a:latin typeface="+mj-lt"/>
              </a:rPr>
              <a:t>устойчивостьи</a:t>
            </a:r>
            <a:r>
              <a:rPr lang="ru-RU" sz="1130" dirty="0">
                <a:latin typeface="+mj-lt"/>
              </a:rPr>
              <a:t> к  деформации под воздействием высоких температур;</a:t>
            </a:r>
          </a:p>
          <a:p>
            <a:pPr marL="85725" lvl="0" indent="-85725" algn="just">
              <a:buClr>
                <a:srgbClr val="EF4130"/>
              </a:buClr>
              <a:buFont typeface="Arial" pitchFamily="34" charset="0"/>
              <a:buChar char="•"/>
            </a:pPr>
            <a:r>
              <a:rPr lang="ru-RU" sz="1130" dirty="0">
                <a:latin typeface="+mj-lt"/>
              </a:rPr>
              <a:t>использование стальных соединительных элементов между стойками и ригелями и стальных несущих деталей, соединенных между собой;</a:t>
            </a:r>
          </a:p>
          <a:p>
            <a:pPr marL="85725" lvl="0" indent="-85725" algn="just">
              <a:buClr>
                <a:srgbClr val="EF4130"/>
              </a:buClr>
              <a:buFont typeface="Arial" pitchFamily="34" charset="0"/>
              <a:buChar char="•"/>
            </a:pPr>
            <a:r>
              <a:rPr lang="ru-RU" sz="1130" dirty="0">
                <a:latin typeface="+mj-lt"/>
              </a:rPr>
              <a:t>в зависимости от вида и веса стеклопакета – использование опорных стальных элементов под стеклопакет и стальных, фиксирующих стеклопакет, элементов;</a:t>
            </a:r>
          </a:p>
          <a:p>
            <a:pPr marL="85725" lvl="0" indent="-85725" algn="just">
              <a:buClr>
                <a:srgbClr val="EF4130"/>
              </a:buClr>
              <a:buFont typeface="Arial" pitchFamily="34" charset="0"/>
              <a:buChar char="•"/>
            </a:pPr>
            <a:r>
              <a:rPr lang="ru-RU" sz="1130" dirty="0">
                <a:latin typeface="+mj-lt"/>
              </a:rPr>
              <a:t>а также комплекс других мероприятий, являющийся ноу-хау каждого производителя, позволяющий добиться требуемых результатов огнестойкости.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210" b="23484"/>
          <a:stretch>
            <a:fillRect/>
          </a:stretch>
        </p:blipFill>
        <p:spPr bwMode="auto">
          <a:xfrm>
            <a:off x="416496" y="1240932"/>
            <a:ext cx="2354468" cy="182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t="8590"/>
          <a:stretch>
            <a:fillRect/>
          </a:stretch>
        </p:blipFill>
        <p:spPr bwMode="auto">
          <a:xfrm>
            <a:off x="380968" y="6286520"/>
            <a:ext cx="1785950" cy="35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381364" y="6286520"/>
            <a:ext cx="327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solidFill>
                  <a:srgbClr val="EF4130"/>
                </a:solidFill>
                <a:latin typeface="+mj-lt"/>
              </a:rPr>
              <a:t>Противопожарное остекление / Продукция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382132" y="6286520"/>
            <a:ext cx="357214" cy="2857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0968" y="142852"/>
            <a:ext cx="9215502" cy="857256"/>
          </a:xfrm>
          <a:prstGeom prst="rect">
            <a:avLst/>
          </a:prstGeom>
          <a:solidFill>
            <a:srgbClr val="EF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2406" y="285728"/>
            <a:ext cx="90011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3300" dirty="0">
                <a:solidFill>
                  <a:schemeClr val="bg1"/>
                </a:solidFill>
                <a:latin typeface="+mj-lt"/>
              </a:rPr>
              <a:t>ПРОТИВОПОЖАРНЫЕ ВИТРАЖИ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52800" y="1142985"/>
            <a:ext cx="6372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+mj-lt"/>
              </a:rPr>
              <a:t>Отличие витража от оконного блока – это большой размер конструкции, навесная система крепления, наличие примыканий межэтажных перекрытий.</a:t>
            </a:r>
          </a:p>
          <a:p>
            <a:pPr algn="just"/>
            <a:r>
              <a:rPr lang="ru-RU" sz="1600" dirty="0">
                <a:solidFill>
                  <a:srgbClr val="00AE4D"/>
                </a:solidFill>
                <a:latin typeface="+mj-lt"/>
              </a:rPr>
              <a:t>Задача огнестойкой витражной конструкции – при сохранении современного внешнего вида и светопроницаемости через сохранение целостности (Е) ОБЕСПЕЧИТЬ ЛОКАЛИЗАЦИЮ ОЧАГА ВОЗГОРАНИЯ, НЕ ДОПУСТИТЬ ЕГО РАСПРОСТРАНЕНИЯ В СОСЕДНИЕ ПОМЕЩЕНИЯ ИЛИ С УЛИЦЫ В ЗДАНИЕ.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1987</TotalTime>
  <Words>1147</Words>
  <Application>Microsoft Office PowerPoint</Application>
  <PresentationFormat>Лист A4 (210x297 мм)</PresentationFormat>
  <Paragraphs>91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PF DinDisplay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Противопожарная продукция</dc:title>
  <dc:creator>Vika</dc:creator>
  <cp:lastModifiedBy>Kirill Mel</cp:lastModifiedBy>
  <cp:revision>221</cp:revision>
  <dcterms:created xsi:type="dcterms:W3CDTF">2012-12-12T10:29:33Z</dcterms:created>
  <dcterms:modified xsi:type="dcterms:W3CDTF">2024-04-05T13:09:56Z</dcterms:modified>
</cp:coreProperties>
</file>